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54" r:id="rId4"/>
  </p:sldMasterIdLst>
  <p:notesMasterIdLst>
    <p:notesMasterId r:id="rId15"/>
  </p:notesMasterIdLst>
  <p:handoutMasterIdLst>
    <p:handoutMasterId r:id="rId16"/>
  </p:handoutMasterIdLst>
  <p:sldIdLst>
    <p:sldId id="261" r:id="rId5"/>
    <p:sldId id="273" r:id="rId6"/>
    <p:sldId id="286" r:id="rId7"/>
    <p:sldId id="333" r:id="rId8"/>
    <p:sldId id="334" r:id="rId9"/>
    <p:sldId id="335" r:id="rId10"/>
    <p:sldId id="313" r:id="rId11"/>
    <p:sldId id="338" r:id="rId12"/>
    <p:sldId id="337" r:id="rId13"/>
    <p:sldId id="33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87175F"/>
    <a:srgbClr val="EEC621"/>
    <a:srgbClr val="E58C09"/>
    <a:srgbClr val="43467B"/>
    <a:srgbClr val="AEA422"/>
    <a:srgbClr val="F69E1D"/>
    <a:srgbClr val="E19E6B"/>
    <a:srgbClr val="75503A"/>
    <a:srgbClr val="DDB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57" autoAdjust="0"/>
    <p:restoredTop sz="95034" autoAdjust="0"/>
  </p:normalViewPr>
  <p:slideViewPr>
    <p:cSldViewPr>
      <p:cViewPr varScale="1">
        <p:scale>
          <a:sx n="94" d="100"/>
          <a:sy n="94" d="100"/>
        </p:scale>
        <p:origin x="117" y="51"/>
      </p:cViewPr>
      <p:guideLst/>
    </p:cSldViewPr>
  </p:slideViewPr>
  <p:outlineViewPr>
    <p:cViewPr>
      <p:scale>
        <a:sx n="33" d="100"/>
        <a:sy n="33" d="100"/>
      </p:scale>
      <p:origin x="0" y="-208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3187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464472-DAE5-4012-9A5A-CB432293B4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6DB41-0314-4E22-8F5A-547FA67B06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33E32-5603-440A-ACDD-7442C88C5FED}" type="datetimeFigureOut">
              <a:rPr lang="en-US" smtClean="0">
                <a:latin typeface="Tw Cen MT" panose="020B0602020104020603" pitchFamily="34" charset="0"/>
              </a:rPr>
              <a:t>3/6/2025</a:t>
            </a:fld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3188E-D235-4A3B-823C-E0E10F336C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3A68C-A1CC-4704-8503-01E13B0AED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B1589-0F8A-400D-AEF4-57688446A2F5}" type="slidenum">
              <a:rPr lang="en-US" smtClean="0">
                <a:latin typeface="Tw Cen MT" panose="020B0602020104020603" pitchFamily="34" charset="0"/>
              </a:rPr>
              <a:t>‹#›</a:t>
            </a:fld>
            <a:endParaRPr lang="en-US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10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fld id="{AF4A386A-BFE4-4655-9801-CBB04655F27A}" type="datetimeFigureOut">
              <a:rPr lang="en-US" noProof="0" smtClean="0"/>
              <a:pPr/>
              <a:t>3/6/2025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fld id="{DAE5FABD-26C8-4F74-B1E3-45BC91BC9D7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753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7987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910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5294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2EEC1-2588-6D5A-C53B-C2735EE15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8A2395-9F8B-24F0-4911-64C495DA1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781D52-3B9F-6BA6-636C-E29A5D115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A98B9-AB75-FE7B-02C0-DC196EA384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2975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BC267-D03E-31D0-4E3B-DD9A3F289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357627-2451-C527-A9D1-02BF0F393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4DFB2-A3D4-5759-FE89-5D1BBF76C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82B00-C965-FEEC-F071-0CD2C530F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8674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7B5C1-8181-C4A5-C182-00780D5D4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37213-45BA-7072-5E24-9FCF63785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7268AE-0F06-F3C4-DE6F-7AF98035A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8BC83-52E9-F20C-CD73-470105F156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834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3297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9BF13-74AE-76B5-D906-62539FA05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FB8B4-14E1-397A-2BDE-E0D50D2FA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A1824B-758E-2BAB-9D72-9157D4B0F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8BD16-D5AE-8CB2-8F06-6C051E8FB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1848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37519-A853-1B9E-0191-0CBA5ADE1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ACD8DD-055B-7499-288C-EEFDE4F1CF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6B1DA1-F0D7-BEC7-1E2E-243EEFE38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C4505-5C5F-DB2A-9CC4-844E59457A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4682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2540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5529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5425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ea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4886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4971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2375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7665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362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_Triangle patc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5BCA9F-FC20-461D-9118-7EC2AC28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5958" y="0"/>
            <a:ext cx="9016043" cy="6858000"/>
          </a:xfrm>
          <a:custGeom>
            <a:avLst/>
            <a:gdLst>
              <a:gd name="connsiteX0" fmla="*/ 5153328 w 9016043"/>
              <a:gd name="connsiteY0" fmla="*/ 0 h 6858000"/>
              <a:gd name="connsiteX1" fmla="*/ 9016043 w 9016043"/>
              <a:gd name="connsiteY1" fmla="*/ 0 h 6858000"/>
              <a:gd name="connsiteX2" fmla="*/ 9016043 w 9016043"/>
              <a:gd name="connsiteY2" fmla="*/ 6858000 h 6858000"/>
              <a:gd name="connsiteX3" fmla="*/ 0 w 9016043"/>
              <a:gd name="connsiteY3" fmla="*/ 6858000 h 6858000"/>
              <a:gd name="connsiteX4" fmla="*/ 5153328 w 9016043"/>
              <a:gd name="connsiteY4" fmla="*/ 681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6043" h="6858000">
                <a:moveTo>
                  <a:pt x="5153328" y="0"/>
                </a:moveTo>
                <a:lnTo>
                  <a:pt x="9016043" y="0"/>
                </a:lnTo>
                <a:lnTo>
                  <a:pt x="9016043" y="6858000"/>
                </a:lnTo>
                <a:lnTo>
                  <a:pt x="0" y="6858000"/>
                </a:lnTo>
                <a:lnTo>
                  <a:pt x="5153328" y="68183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4092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F869F17-9BF3-4974-956D-0CBCD60BA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13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654DBB0-1027-4E5D-B635-00F2F173A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3771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92082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whit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01" y="112976"/>
            <a:ext cx="6858000" cy="674502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E59725C5-1168-4A5F-B420-8E0562019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5238089" y="208890"/>
            <a:ext cx="6745024" cy="6553200"/>
          </a:xfrm>
          <a:gradFill flip="none" rotWithShape="1">
            <a:gsLst>
              <a:gs pos="0">
                <a:schemeClr val="bg1"/>
              </a:gs>
              <a:gs pos="82000">
                <a:schemeClr val="bg1">
                  <a:alpha val="0"/>
                </a:schemeClr>
              </a:gs>
            </a:gsLst>
            <a:lin ang="16200000" scaled="1"/>
            <a:tileRect/>
          </a:gra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532AFA8-ADE4-4C3E-AF0A-235C72499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7721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  <p15:guide id="3" pos="43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horizontal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11094718" cy="1757126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709677"/>
            <a:ext cx="11094717" cy="1500876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232B29A-2701-4A73-83CF-09E0AB1B2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6410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5775959" cy="354355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3200" y="2667001"/>
            <a:ext cx="5090157" cy="3543552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A52166E-5DA9-4AA1-9355-E8DBFDD90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095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617492"/>
            <a:ext cx="9890759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FF8476-DF8C-4276-8CF6-44BC91B88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005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11099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46520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C5AD12C-F7F6-431D-ABA4-F7E37CACE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0030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698" y="3735622"/>
            <a:ext cx="5013960" cy="2408917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38376498-C218-4EDB-8416-A59802EF2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0" y="1981199"/>
            <a:ext cx="4389542" cy="4163339"/>
          </a:xfrm>
          <a:solidFill>
            <a:schemeClr val="bg1"/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589520" y="2286000"/>
            <a:ext cx="3688080" cy="358140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C81B64-070E-43F3-BCB5-833AB965D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3717925"/>
            <a:ext cx="914400" cy="9302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D5893EC-1256-429B-9581-379342C23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643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Multiple images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4176259"/>
            <a:ext cx="4343400" cy="1968280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6DE17A8-F4B7-4571-A6E8-FD28BA425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2834" y="1066801"/>
            <a:ext cx="3505199" cy="50777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9D9A0502-98A2-467D-BE1C-CE8391C7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91000" y="4343400"/>
            <a:ext cx="2743200" cy="18011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298DB4E-3B92-4CA4-852A-9F647E721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0" y="1066801"/>
            <a:ext cx="2743200" cy="312602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528B4D-15E8-4161-96F7-75D0217AD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9429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67450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67066A-9B9E-468B-97C6-94BF615FA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AF7E6-6C19-4A41-BFA5-44C4F2A3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24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FC59837-0A86-4467-BB38-E2AC882F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57779-E765-4EC2-825C-B8E41285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60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61801" y="1189969"/>
            <a:ext cx="4389542" cy="4677431"/>
          </a:xfrm>
          <a:solidFill>
            <a:schemeClr val="bg1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612321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Important Content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AE16EF6-8987-4193-B346-1BEA14401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D4840-4EB5-4438-9A16-D0006A68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6413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47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50D09E5B-B146-4D08-82EC-846DD89B0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462" y="0"/>
            <a:ext cx="9931338" cy="6823040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8940597-2E9A-4141-B2D0-C488487F1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0"/>
            <a:ext cx="50863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609600"/>
            <a:ext cx="7429500" cy="56388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905000"/>
            <a:ext cx="5864382" cy="22752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EA44EEDB-C599-41AA-9D84-D53811C28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896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FE574478-76DE-4613-8FBD-36B353081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8391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6533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269" y="1189969"/>
            <a:ext cx="4389542" cy="4677431"/>
          </a:xfrm>
          <a:solidFill>
            <a:schemeClr val="accent2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2789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AC89BA5-7D71-4838-92DC-A9DD44EC0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14DBA-0879-4C83-B4B4-EECB085A2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441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976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527803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27803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27803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94646A1-59D8-49D7-B0E1-B7771AB22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0668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5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58640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F4C1E55C-86D8-4053-9865-59D5B4F8A35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16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B68B60C-9D86-4961-A5CE-AB650CA336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6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FE200E7-D3F0-41C3-92B0-E0967703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68336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20633DF-6AFD-4B07-9AFD-09317A9C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6824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38400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4391622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4666886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4517480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2157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23061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3556396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3846999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3697593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562600" y="4689732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4000" y="4980335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8944" y="4830929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847411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1214" y="2035302"/>
            <a:ext cx="4312844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" y="2280181"/>
            <a:ext cx="49377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756426" y="1935993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071132" y="3576256"/>
            <a:ext cx="5392925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" y="3846999"/>
            <a:ext cx="40233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74508" y="350281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949699" y="5117210"/>
            <a:ext cx="6514359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8641" y="5362089"/>
            <a:ext cx="29565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80392" y="501790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9F57DF2-7AB9-4D3A-AADE-E93D5621B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897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018097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B9C406-BFD3-481F-9B48-3DCA3A330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7518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F3D50D-B3D8-4A41-84D8-4BE250D1B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856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1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1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6321F101-EC7B-4128-A7FA-373AC507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672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2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229667AF-39CB-43E6-8D30-A2DDF8365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010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B4CA538-2AD9-458A-B582-2FBFEAF60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57C263B-EA99-4350-84C0-08B9746AEC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10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</p:spTree>
    <p:extLst>
      <p:ext uri="{BB962C8B-B14F-4D97-AF65-F5344CB8AC3E}">
        <p14:creationId xmlns:p14="http://schemas.microsoft.com/office/powerpoint/2010/main" val="1184759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751397" y="5027659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3902" y="2057402"/>
            <a:ext cx="2743197" cy="274319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021" y="5307558"/>
            <a:ext cx="31089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FD9C5C0-2B13-4BD9-BA25-5F692DE9E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1" y="5688559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71D9F8-CAE6-4680-A029-F96D0F1441FD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7846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1598D0-210A-4FC8-9A7B-BFA0921CF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536511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06439E2-68F5-46DF-9799-ABBEBECF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906013" y="2754546"/>
            <a:ext cx="3254399" cy="2828600"/>
            <a:chOff x="4431264" y="2199060"/>
            <a:chExt cx="3363136" cy="28286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5E9585-55FC-4C03-8122-DED9B077D9F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403E01-A7A9-4801-84C2-A2B3D9B7F577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BDA24073-E1E8-43FF-B135-B2947B972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5426747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DAD1D946-AD65-4E2D-A739-D93BA1AC1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4408933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036FD13F-5CDF-4A6F-A890-1F23EA590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6458832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A974DF-48E5-46E7-9453-8A47028BC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036660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85692E-DBD5-4FD7-95CA-849C10263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65325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6422F5-A2F2-43D5-84EE-F875A28A7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34827" y="2754546"/>
            <a:ext cx="3254399" cy="2828600"/>
            <a:chOff x="4431264" y="2199060"/>
            <a:chExt cx="3363136" cy="28286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BDD12EB-7EFD-4370-A7C6-9E57D6A7C6D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D1AAC8-713E-418F-B7B4-27B58BDFD77C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DEE070FD-95C9-4396-B429-69E1E14E3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555561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5A9E7D40-35C3-4F7D-AAB6-D4168037C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537747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13CB6343-C37E-4656-A566-EA9A3A1B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587646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47B0A6E-95FE-4876-8783-F2D69813E0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95850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4E9CD2A8-E96D-45CF-B252-F6F8267FF3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7415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1AE8BBFE-01C4-4028-9B89-8D3A005A4B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4282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49C15349-435A-457E-9835-D4345AD3ED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27786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06DC437D-C5F6-49FA-8BF0-932297827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89351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9DB16E7F-EE86-4AF9-871B-5614FE2D4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96218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622213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60064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88864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8864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46423" y="665228"/>
            <a:ext cx="0" cy="740664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8112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04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04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400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492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92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4977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04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904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595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687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687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66634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75905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905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2609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96641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5441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5441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112012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527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815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69127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010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08140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15251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82655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_Deep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319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78095" y="1905000"/>
            <a:ext cx="1255400" cy="1255400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1136" y="2288331"/>
            <a:ext cx="3108959" cy="290097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01136" y="2566041"/>
            <a:ext cx="3108959" cy="221043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670561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0984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9272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73699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65467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8353860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10160971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9BD202-1C38-47A5-8B06-0AADB78AA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2642433"/>
            <a:ext cx="0" cy="556415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68CF0B9D-069C-46BA-9B77-7BDE114F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29272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EB5CB55-9BF0-4309-AA93-9540CDA1CE2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908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184A6FF6-89E5-41B3-83AD-E1F1AC1C71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908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65909E03-0C86-44C4-9260-484E8CF63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73699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0D08C690-4C72-47C4-ADBC-6DBFC463FC3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0055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EBB122E-6E5D-4B48-91C0-C6EB8BA3D2D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40055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A968314E-9F6B-4D90-BC2A-C5BB6AC70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65467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8FF5C01-8CE1-475F-A59A-011328494FC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03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DC690F93-088F-498C-9B26-2DCE00A1145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03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1D462CE1-BEE9-45C4-AB54-354D05E69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8353860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9FA2731A-D1B2-4144-8373-12B9313F9BF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7411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F61DF59D-6B27-4EC6-A151-0F9B99DC805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017411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020462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005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7057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5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7058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5266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7223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5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1092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489EE1C9-68AE-4BDD-B34C-9DE809C4D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>
              <a:alpha val="84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9F89ADF8-2320-4EC3-98EA-5CB618A52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0"/>
            <a:ext cx="6781800" cy="6324600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2265916"/>
            <a:ext cx="5314950" cy="3488998"/>
          </a:xfrm>
          <a:noFill/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4D12B-58A6-47D1-9B2D-697AB265C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75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3FC1AA-8591-43A1-9962-1599E1A8A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82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1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60B2D8-3756-4781-A8DD-692C3F895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0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2011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5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EDA9EB-20CE-4EA1-9720-40FBEB456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650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6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033509-FE6E-46FC-85C8-B777FBA2F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915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8135" y="1219200"/>
            <a:ext cx="7232465" cy="9036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32519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032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857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8034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53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3450" y="4343400"/>
            <a:ext cx="4381500" cy="1355732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9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495801"/>
            <a:ext cx="4876800" cy="60960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31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14478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621E917-505B-493E-99EE-2E57CB332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2466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7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Emphasis-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76400"/>
            <a:ext cx="10837333" cy="424732"/>
          </a:xfrm>
          <a:solidFill>
            <a:schemeClr val="accent1"/>
          </a:solidFill>
        </p:spPr>
        <p:txBody>
          <a:bodyPr wrap="square" lIns="640080" rIns="91440">
            <a:sp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8E95652-9528-4150-8049-C40C3BB1B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5947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2103120"/>
            <a:ext cx="11106150" cy="4221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93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9" r:id="rId2"/>
    <p:sldLayoutId id="2147483961" r:id="rId3"/>
    <p:sldLayoutId id="2147483962" r:id="rId4"/>
    <p:sldLayoutId id="2147483964" r:id="rId5"/>
    <p:sldLayoutId id="2147483958" r:id="rId6"/>
    <p:sldLayoutId id="2147483963" r:id="rId7"/>
    <p:sldLayoutId id="2147483957" r:id="rId8"/>
    <p:sldLayoutId id="2147483965" r:id="rId9"/>
    <p:sldLayoutId id="2147483966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7" r:id="rId17"/>
    <p:sldLayoutId id="2147483967" r:id="rId18"/>
    <p:sldLayoutId id="2147483968" r:id="rId19"/>
    <p:sldLayoutId id="2147483987" r:id="rId20"/>
    <p:sldLayoutId id="2147483969" r:id="rId21"/>
    <p:sldLayoutId id="2147483970" r:id="rId22"/>
    <p:sldLayoutId id="2147483971" r:id="rId23"/>
    <p:sldLayoutId id="2147483972" r:id="rId24"/>
    <p:sldLayoutId id="2147483973" r:id="rId25"/>
    <p:sldLayoutId id="2147483978" r:id="rId26"/>
    <p:sldLayoutId id="2147483974" r:id="rId27"/>
    <p:sldLayoutId id="2147483975" r:id="rId28"/>
    <p:sldLayoutId id="2147483976" r:id="rId29"/>
    <p:sldLayoutId id="2147483977" r:id="rId30"/>
    <p:sldLayoutId id="2147483988" r:id="rId31"/>
    <p:sldLayoutId id="2147483989" r:id="rId32"/>
    <p:sldLayoutId id="2147483990" r:id="rId33"/>
    <p:sldLayoutId id="2147483991" r:id="rId34"/>
    <p:sldLayoutId id="2147483992" r:id="rId35"/>
    <p:sldLayoutId id="2147483993" r:id="rId36"/>
    <p:sldLayoutId id="2147483995" r:id="rId37"/>
    <p:sldLayoutId id="2147484002" r:id="rId38"/>
    <p:sldLayoutId id="2147484003" r:id="rId39"/>
    <p:sldLayoutId id="2147484004" r:id="rId40"/>
    <p:sldLayoutId id="2147483994" r:id="rId41"/>
    <p:sldLayoutId id="2147484005" r:id="rId42"/>
    <p:sldLayoutId id="2147484006" r:id="rId43"/>
    <p:sldLayoutId id="2147483979" r:id="rId44"/>
    <p:sldLayoutId id="2147483980" r:id="rId45"/>
    <p:sldLayoutId id="2147483981" r:id="rId46"/>
    <p:sldLayoutId id="2147483982" r:id="rId47"/>
    <p:sldLayoutId id="2147483983" r:id="rId48"/>
    <p:sldLayoutId id="2147483984" r:id="rId49"/>
    <p:sldLayoutId id="2147483985" r:id="rId50"/>
    <p:sldLayoutId id="2147483986" r:id="rId51"/>
    <p:sldLayoutId id="2147484008" r:id="rId52"/>
    <p:sldLayoutId id="2147484009" r:id="rId53"/>
    <p:sldLayoutId id="2147484010" r:id="rId54"/>
    <p:sldLayoutId id="2147484011" r:id="rId55"/>
    <p:sldLayoutId id="2147484012" r:id="rId5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rogramming data on computer monitor">
            <a:extLst>
              <a:ext uri="{FF2B5EF4-FFF2-40B4-BE49-F238E27FC236}">
                <a16:creationId xmlns:a16="http://schemas.microsoft.com/office/drawing/2014/main" id="{09890287-4DB6-4C87-AEAF-17E9594F4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7802" b="7802"/>
          <a:stretch/>
        </p:blipFill>
        <p:spPr/>
      </p:pic>
      <p:sp>
        <p:nvSpPr>
          <p:cNvPr id="285" name="Text Placeholder 284">
            <a:extLst>
              <a:ext uri="{FF2B5EF4-FFF2-40B4-BE49-F238E27FC236}">
                <a16:creationId xmlns:a16="http://schemas.microsoft.com/office/drawing/2014/main" id="{C0BF9B80-F084-4423-8C1C-E79BE8298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6" name="Text Placeholder 285">
            <a:extLst>
              <a:ext uri="{FF2B5EF4-FFF2-40B4-BE49-F238E27FC236}">
                <a16:creationId xmlns:a16="http://schemas.microsoft.com/office/drawing/2014/main" id="{9626180B-FF05-48CF-BFB3-C95C9B5D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33031D-018B-489E-B613-2113C1CD23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PHASE 1</a:t>
            </a:r>
            <a:br>
              <a:rPr lang="en-US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06F8B2E-A7F5-4413-BEED-BFF7C3D9F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5705" y="3789040"/>
            <a:ext cx="4700589" cy="1463040"/>
          </a:xfrm>
        </p:spPr>
        <p:txBody>
          <a:bodyPr/>
          <a:lstStyle/>
          <a:p>
            <a:r>
              <a:rPr lang="en-US" dirty="0"/>
              <a:t>Team Members: Manjot Kaur, </a:t>
            </a:r>
            <a:r>
              <a:rPr lang="en-US" dirty="0" err="1"/>
              <a:t>Waryam</a:t>
            </a:r>
            <a:r>
              <a:rPr lang="en-US" dirty="0"/>
              <a:t> Kaur</a:t>
            </a:r>
          </a:p>
          <a:p>
            <a:r>
              <a:rPr lang="en-US" dirty="0"/>
              <a:t>Course Name: CMPT 3510</a:t>
            </a:r>
          </a:p>
          <a:p>
            <a:r>
              <a:rPr lang="en-US" dirty="0"/>
              <a:t>Instructor Name: Mohammad </a:t>
            </a:r>
            <a:r>
              <a:rPr lang="en-US" dirty="0" err="1"/>
              <a:t>Ajallooeian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28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C523662-5CA4-60CF-8324-C272E8EEDF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12192000" cy="57231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A8F31-0F25-963C-0C2A-1B07723A7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1484784"/>
            <a:ext cx="14329591" cy="5544616"/>
          </a:xfrm>
        </p:spPr>
        <p:txBody>
          <a:bodyPr anchor="t">
            <a:normAutofit/>
          </a:bodyPr>
          <a:lstStyle/>
          <a:p>
            <a:r>
              <a:rPr lang="en-CA" sz="20000" dirty="0"/>
              <a:t>THANK YOU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34BDE6F-AB59-42B7-B61E-42EE06A497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633984"/>
            <a:ext cx="304800" cy="149961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75030F-E23B-3AE1-B7FE-7AF3FD88B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06073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836712"/>
            <a:ext cx="10805160" cy="70788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Objective: </a:t>
            </a:r>
            <a:r>
              <a:rPr lang="en-US" dirty="0"/>
              <a:t>To analyze historical emissions data from coal power plants and develop a time series dataset that enables classification and future prediction of emissions trends if coal plants are entirely phased out by 2030.</a:t>
            </a:r>
          </a:p>
          <a:p>
            <a:pPr marL="0" indent="0">
              <a:buNone/>
            </a:pPr>
            <a:r>
              <a:rPr lang="en-US" b="1" dirty="0"/>
              <a:t>Phase 1 Goals: </a:t>
            </a:r>
          </a:p>
          <a:p>
            <a:r>
              <a:rPr lang="en-US" dirty="0"/>
              <a:t>Transform the dataset into a time series format compatible with machine learning.</a:t>
            </a:r>
          </a:p>
          <a:p>
            <a:r>
              <a:rPr lang="en-US" dirty="0"/>
              <a:t>Develop a preliminary classification model by categorizing emissions into Low, Medium, and High.</a:t>
            </a:r>
          </a:p>
          <a:p>
            <a:r>
              <a:rPr lang="en-US" dirty="0"/>
              <a:t>Explain and document the data transformation, feature engineering, and classification approach.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757130"/>
          </a:xfrm>
        </p:spPr>
        <p:txBody>
          <a:bodyPr/>
          <a:lstStyle/>
          <a:p>
            <a:r>
              <a:rPr lang="en-US" dirty="0"/>
              <a:t>Predicting Emissions from the Fossil Fuel Electricity Generation Sector Post-Coal Phase-Out (2030)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4A039-11AB-474F-8746-9A34D1C39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8" name="Text Placeholder 119">
            <a:extLst>
              <a:ext uri="{FF2B5EF4-FFF2-40B4-BE49-F238E27FC236}">
                <a16:creationId xmlns:a16="http://schemas.microsoft.com/office/drawing/2014/main" id="{6E5B80C5-6B42-4867-88CC-660291DD3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Placeholder 5" descr="Circuit board background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45867" b="45867"/>
          <a:stretch/>
        </p:blipFill>
        <p:spPr>
          <a:xfrm>
            <a:off x="0" y="0"/>
            <a:ext cx="8329613" cy="457200"/>
          </a:xfrm>
        </p:spPr>
      </p:pic>
    </p:spTree>
    <p:extLst>
      <p:ext uri="{BB962C8B-B14F-4D97-AF65-F5344CB8AC3E}">
        <p14:creationId xmlns:p14="http://schemas.microsoft.com/office/powerpoint/2010/main" val="107472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2B9606-F9BC-40CD-9467-6348ACE41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682397A-D234-4487-8E63-23B79C76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F8FCB52-DD55-48F6-9F4A-D2A0F6586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B98E4D0-BACD-239E-C92F-FA239B56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61513"/>
            <a:ext cx="9963150" cy="1499616"/>
          </a:xfrm>
        </p:spPr>
        <p:txBody>
          <a:bodyPr/>
          <a:lstStyle/>
          <a:p>
            <a:r>
              <a:rPr lang="en-CA" dirty="0"/>
              <a:t>DATA LOADING &amp; FILTERING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E6CE28-30D7-85C0-62ED-087A9C317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10" y="2204864"/>
            <a:ext cx="10092732" cy="290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52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4FCE1-DCC2-251C-987E-E811B3F38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BD3BBD-3315-2E9B-D007-4A7BED490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7E032B9-4BB2-CE7D-10AA-9A80D60F7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4A58C5-ECFA-DD6F-7EFB-6E738E6EB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19D34DA-783D-A0E6-EC91-808945EDE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237872"/>
            <a:ext cx="9963150" cy="1499616"/>
          </a:xfrm>
        </p:spPr>
        <p:txBody>
          <a:bodyPr/>
          <a:lstStyle/>
          <a:p>
            <a:r>
              <a:rPr lang="en-CA" dirty="0"/>
              <a:t>Viewing and Sorting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A8DDB-DAB6-1759-830B-8530DC1B7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592584"/>
            <a:ext cx="8139975" cy="2364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99C71-1DC6-2A78-9B32-4812A0D22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91" y="4169939"/>
            <a:ext cx="9080356" cy="219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0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4F812-4723-AEBE-1655-16C26D67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373795-952E-FE2D-00DC-59A087DC8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B8EE6DF-2CE2-AB8D-F53F-F1D4D7DCC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2269711-7602-A618-2EC1-B685274EE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4892262-9ACA-C8F5-C2B1-BE753764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237872"/>
            <a:ext cx="9963150" cy="1499616"/>
          </a:xfrm>
        </p:spPr>
        <p:txBody>
          <a:bodyPr/>
          <a:lstStyle/>
          <a:p>
            <a:r>
              <a:rPr lang="en-CA" dirty="0"/>
              <a:t>Creating Pollutant-Specific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C4123-58BF-BDE0-D7C0-C14A8A22C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48" y="1844824"/>
            <a:ext cx="7896200" cy="4380797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AADC28-38BB-09D8-4C58-960DAB9004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2258" y="653796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0AB8F-7DF7-7B98-B22B-FB4FB2A9F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7B52272-C3DC-79BA-756D-4077E447A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6EAFF9-AAB1-A047-62F5-1B893D610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AC9244-15DA-C045-7918-00DFC0DAB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FC0BE59-914A-3C4A-7857-1F18A861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237872"/>
            <a:ext cx="9963150" cy="1499616"/>
          </a:xfrm>
        </p:spPr>
        <p:txBody>
          <a:bodyPr/>
          <a:lstStyle/>
          <a:p>
            <a:r>
              <a:rPr lang="en-CA" dirty="0"/>
              <a:t>Categorizing Emission Levels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4B634-9B27-51BB-FC35-80F6CCA78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16" y="1484784"/>
            <a:ext cx="7142553" cy="478218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13499F2-528F-D9CC-E57A-077BE62227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925" y="692696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7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1D4ADB-79CE-478E-8FBE-53E59DEC9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119">
            <a:extLst>
              <a:ext uri="{FF2B5EF4-FFF2-40B4-BE49-F238E27FC236}">
                <a16:creationId xmlns:a16="http://schemas.microsoft.com/office/drawing/2014/main" id="{A8F5C4E3-6105-466B-A340-80D73DB22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02490E80-47A2-83D9-9771-669A500752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908720"/>
            <a:ext cx="3528392" cy="353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>
            <a:extLst>
              <a:ext uri="{FF2B5EF4-FFF2-40B4-BE49-F238E27FC236}">
                <a16:creationId xmlns:a16="http://schemas.microsoft.com/office/drawing/2014/main" id="{1FF4B174-C37C-24D2-A2A0-76FBA673E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971" y="2734176"/>
            <a:ext cx="7531677" cy="378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73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627A7-4FF1-3757-1FFE-209352B6B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256AC-587F-8137-21C3-8B1B07C5D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119">
            <a:extLst>
              <a:ext uri="{FF2B5EF4-FFF2-40B4-BE49-F238E27FC236}">
                <a16:creationId xmlns:a16="http://schemas.microsoft.com/office/drawing/2014/main" id="{530AC752-9607-4BF8-2241-563D3481B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F006394-60AD-E2E9-DE0A-0B5D233B6C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786801"/>
            <a:ext cx="4959351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8697F40-4A3D-443F-1A75-2C33E9F7E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548680"/>
            <a:ext cx="4293096" cy="42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E8AA8B22-A3F3-6BD7-11A9-C733BF3F3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4149080"/>
            <a:ext cx="4781996" cy="27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539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83C24-81CF-9930-42FC-E664CBB2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515C4C-CA89-FCF3-7AF4-F6B23C61E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/>
          <a:lstStyle/>
          <a:p>
            <a:r>
              <a:rPr lang="en-US" dirty="0"/>
              <a:t>SUMMARY &amp; 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9BDB3-6767-A641-68AF-A898372B6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119">
            <a:extLst>
              <a:ext uri="{FF2B5EF4-FFF2-40B4-BE49-F238E27FC236}">
                <a16:creationId xmlns:a16="http://schemas.microsoft.com/office/drawing/2014/main" id="{A8F80381-B25D-3E67-E306-B1CC1F32B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51FE92EA-F846-0C52-8F3C-3A50CA2AA3AB}"/>
              </a:ext>
            </a:extLst>
          </p:cNvPr>
          <p:cNvSpPr txBox="1">
            <a:spLocks/>
          </p:cNvSpPr>
          <p:nvPr/>
        </p:nvSpPr>
        <p:spPr>
          <a:xfrm>
            <a:off x="604108" y="4495897"/>
            <a:ext cx="7203543" cy="2514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b="1" dirty="0"/>
              <a:t>Next Steps: </a:t>
            </a:r>
            <a:r>
              <a:rPr lang="en-US" dirty="0"/>
              <a:t>Exploring </a:t>
            </a:r>
            <a:r>
              <a:rPr lang="en-US" b="1" dirty="0"/>
              <a:t>machine learning models</a:t>
            </a:r>
            <a:r>
              <a:rPr lang="en-US" dirty="0"/>
              <a:t> to predict future emissions trends.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4EAAC9-D79B-1A12-36C5-D66F5D3524EE}"/>
              </a:ext>
            </a:extLst>
          </p:cNvPr>
          <p:cNvSpPr txBox="1"/>
          <p:nvPr/>
        </p:nvSpPr>
        <p:spPr>
          <a:xfrm>
            <a:off x="604108" y="1973807"/>
            <a:ext cx="830020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In summary, we: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Loaded and cleaned the data to remove errors.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Filtered the dataset to focus on fossil-fuel power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Organized emissions data by creating pollutant-specific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Classified pollutants into Low, Medium, or High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These steps allow us to understand pollution trends and make informed decisions about emission regulations.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1079057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ernClassicBlock-3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MSFT_ELT_ModernClassicBlock_03">
      <a:majorFont>
        <a:latin typeface="Tw Cen MT Condensed"/>
        <a:ea typeface=""/>
        <a:cs typeface=""/>
      </a:majorFont>
      <a:minorFont>
        <a:latin typeface="Tw Cen MT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_Template_ModernClassicBlockLT_v4" id="{30DDF308-B484-4DB0-8959-4BA762476498}" vid="{49FD44A8-5F40-4E6E-BC83-04BD3C4DB2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102708-c307-4f5f-ac47-ed6940f11e0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D4BEFF1069F94B990934CB6EE208F8" ma:contentTypeVersion="10" ma:contentTypeDescription="Create a new document." ma:contentTypeScope="" ma:versionID="dc2973282d65c9ab5af5f983ce4429b7">
  <xsd:schema xmlns:xsd="http://www.w3.org/2001/XMLSchema" xmlns:xs="http://www.w3.org/2001/XMLSchema" xmlns:p="http://schemas.microsoft.com/office/2006/metadata/properties" xmlns:ns3="c8102708-c307-4f5f-ac47-ed6940f11e0f" targetNamespace="http://schemas.microsoft.com/office/2006/metadata/properties" ma:root="true" ma:fieldsID="21e1ae980fa1859d132ed2df74eb2537" ns3:_="">
    <xsd:import namespace="c8102708-c307-4f5f-ac47-ed6940f11e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102708-c307-4f5f-ac47-ed6940f11e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06BD98-E608-40A1-98A8-93D5976215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86D9CC-0D9D-4BFE-B3F3-26F480BF8C8A}">
  <ds:schemaRefs>
    <ds:schemaRef ds:uri="c8102708-c307-4f5f-ac47-ed6940f11e0f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2D0CF4D-732B-42E7-9692-FC94729556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102708-c307-4f5f-ac47-ed6940f11e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classic block presentation</Template>
  <TotalTime>799</TotalTime>
  <Words>227</Words>
  <Application>Microsoft Office PowerPoint</Application>
  <PresentationFormat>Widescreen</PresentationFormat>
  <Paragraphs>38</Paragraphs>
  <Slides>10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Tw Cen MT</vt:lpstr>
      <vt:lpstr>Tw Cen MT Condensed</vt:lpstr>
      <vt:lpstr>Wingdings 3</vt:lpstr>
      <vt:lpstr>ModernClassicBlock-3</vt:lpstr>
      <vt:lpstr>PROJECT PHASE 1 </vt:lpstr>
      <vt:lpstr>PROJECT OVERVIEW</vt:lpstr>
      <vt:lpstr>DATA LOADING &amp; FILTERING</vt:lpstr>
      <vt:lpstr>Viewing and Sorting Data</vt:lpstr>
      <vt:lpstr>Creating Pollutant-Specific Columns</vt:lpstr>
      <vt:lpstr>Categorizing Emission Levels</vt:lpstr>
      <vt:lpstr>PowerPoint Presentation</vt:lpstr>
      <vt:lpstr>PowerPoint Presentation</vt:lpstr>
      <vt:lpstr>SUMMARY &amp; 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Manjot Kaur</dc:creator>
  <cp:lastModifiedBy>Manjot Kaur</cp:lastModifiedBy>
  <cp:revision>10</cp:revision>
  <dcterms:created xsi:type="dcterms:W3CDTF">2025-03-05T05:31:56Z</dcterms:created>
  <dcterms:modified xsi:type="dcterms:W3CDTF">2025-03-06T23:23:21Z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0x010100AED4BEFF1069F94B990934CB6EE208F8</vt:lpwstr>
  </property>
  <property fmtid="{D5CDD505-2E9C-101B-9397-08002B2CF9AE}" pid="3" name="MSIP_Label_724e6ac5-0e84-491c-8838-b11844917f54_Enabled">
    <vt:lpwstr>true</vt:lpwstr>
  </property>
  <property fmtid="{D5CDD505-2E9C-101B-9397-08002B2CF9AE}" pid="4" name="MSIP_Label_724e6ac5-0e84-491c-8838-b11844917f54_SetDate">
    <vt:lpwstr>2025-03-05T05:36:06Z</vt:lpwstr>
  </property>
  <property fmtid="{D5CDD505-2E9C-101B-9397-08002B2CF9AE}" pid="5" name="MSIP_Label_724e6ac5-0e84-491c-8838-b11844917f54_Method">
    <vt:lpwstr>Standard</vt:lpwstr>
  </property>
  <property fmtid="{D5CDD505-2E9C-101B-9397-08002B2CF9AE}" pid="6" name="MSIP_Label_724e6ac5-0e84-491c-8838-b11844917f54_Name">
    <vt:lpwstr>Protected</vt:lpwstr>
  </property>
  <property fmtid="{D5CDD505-2E9C-101B-9397-08002B2CF9AE}" pid="7" name="MSIP_Label_724e6ac5-0e84-491c-8838-b11844917f54_SiteId">
    <vt:lpwstr>2ba011f1-f50a-44f3-a200-db3ea74e29b7</vt:lpwstr>
  </property>
  <property fmtid="{D5CDD505-2E9C-101B-9397-08002B2CF9AE}" pid="8" name="MSIP_Label_724e6ac5-0e84-491c-8838-b11844917f54_ActionId">
    <vt:lpwstr>150c5569-2bd2-460a-b7bb-12d70724e484</vt:lpwstr>
  </property>
  <property fmtid="{D5CDD505-2E9C-101B-9397-08002B2CF9AE}" pid="9" name="MSIP_Label_724e6ac5-0e84-491c-8838-b11844917f54_ContentBits">
    <vt:lpwstr>0</vt:lpwstr>
  </property>
  <property fmtid="{D5CDD505-2E9C-101B-9397-08002B2CF9AE}" pid="10" name="MSIP_Label_724e6ac5-0e84-491c-8838-b11844917f54_Tag">
    <vt:lpwstr>10, 3, 0, 1</vt:lpwstr>
  </property>
</Properties>
</file>